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2" r:id="rId2"/>
    <p:sldId id="256" r:id="rId3"/>
    <p:sldId id="268" r:id="rId4"/>
    <p:sldId id="269" r:id="rId5"/>
    <p:sldId id="301" r:id="rId6"/>
    <p:sldId id="270" r:id="rId7"/>
    <p:sldId id="271" r:id="rId8"/>
    <p:sldId id="273" r:id="rId9"/>
    <p:sldId id="274" r:id="rId10"/>
    <p:sldId id="275" r:id="rId11"/>
    <p:sldId id="276" r:id="rId12"/>
    <p:sldId id="277" r:id="rId13"/>
    <p:sldId id="282" r:id="rId14"/>
    <p:sldId id="278" r:id="rId15"/>
    <p:sldId id="279" r:id="rId16"/>
    <p:sldId id="280" r:id="rId17"/>
    <p:sldId id="283" r:id="rId18"/>
    <p:sldId id="295" r:id="rId19"/>
    <p:sldId id="296" r:id="rId20"/>
    <p:sldId id="297" r:id="rId21"/>
    <p:sldId id="298" r:id="rId22"/>
    <p:sldId id="281" r:id="rId23"/>
    <p:sldId id="284" r:id="rId24"/>
    <p:sldId id="285" r:id="rId25"/>
    <p:sldId id="286" r:id="rId26"/>
    <p:sldId id="299" r:id="rId27"/>
    <p:sldId id="287" r:id="rId28"/>
    <p:sldId id="288" r:id="rId29"/>
    <p:sldId id="290" r:id="rId30"/>
    <p:sldId id="300" r:id="rId31"/>
    <p:sldId id="291" r:id="rId32"/>
    <p:sldId id="292" r:id="rId33"/>
    <p:sldId id="293" r:id="rId34"/>
    <p:sldId id="294" r:id="rId35"/>
    <p:sldId id="25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-80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48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831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99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970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91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99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69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258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48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80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358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D39EB-8271-476A-9511-E8593219F076}" type="datetimeFigureOut">
              <a:rPr lang="en-US" smtClean="0"/>
              <a:t>15-06-09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6BDF5E-6706-4BA4-ACCC-2553A7AEEB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28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49369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5562600"/>
            <a:ext cx="77878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Presentation Materials Created by Mimetics Inc.  </a:t>
            </a:r>
          </a:p>
          <a:p>
            <a:r>
              <a:rPr lang="en-US" dirty="0" smtClean="0"/>
              <a:t>Free use by anyone for non-commercial purposes</a:t>
            </a:r>
          </a:p>
          <a:p>
            <a:r>
              <a:rPr lang="en-US" dirty="0" smtClean="0"/>
              <a:t>Copyrights, Trademarks and other Registered Marks the Property of their Owners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482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681031" y="110169"/>
            <a:ext cx="50751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First Rocket Ships Used 100% Oxygen</a:t>
            </a:r>
          </a:p>
        </p:txBody>
      </p:sp>
      <p:sp>
        <p:nvSpPr>
          <p:cNvPr id="2" name="Rectangle 1"/>
          <p:cNvSpPr/>
          <p:nvPr/>
        </p:nvSpPr>
        <p:spPr>
          <a:xfrm>
            <a:off x="5488614" y="1556720"/>
            <a:ext cx="1101687" cy="49542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O2</a:t>
            </a:r>
          </a:p>
          <a:p>
            <a:pPr algn="ctr"/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54068" y="6389783"/>
            <a:ext cx="1101687" cy="121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8019522" y="6389783"/>
            <a:ext cx="1101687" cy="12118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53048" y="6081044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~ 0%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049337" y="1556719"/>
            <a:ext cx="4770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Why did they do this?</a:t>
            </a:r>
            <a:endParaRPr lang="en-US" sz="4000" dirty="0"/>
          </a:p>
        </p:txBody>
      </p:sp>
      <p:pic>
        <p:nvPicPr>
          <p:cNvPr id="7170" name="Picture 2" descr="https://mix.msfc.nasa.gov/IMAGES/HIGH/930937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37"/>
          <a:stretch/>
        </p:blipFill>
        <p:spPr bwMode="auto">
          <a:xfrm>
            <a:off x="0" y="1"/>
            <a:ext cx="5221995" cy="686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01648" y="608104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N2 – 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84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681031" y="110169"/>
            <a:ext cx="50751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First Rocket Ships Used 100% Oxygen</a:t>
            </a:r>
          </a:p>
        </p:txBody>
      </p:sp>
      <p:sp>
        <p:nvSpPr>
          <p:cNvPr id="2" name="Rectangle 1"/>
          <p:cNvSpPr/>
          <p:nvPr/>
        </p:nvSpPr>
        <p:spPr>
          <a:xfrm>
            <a:off x="5488614" y="1556720"/>
            <a:ext cx="1101687" cy="495425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O2</a:t>
            </a:r>
          </a:p>
          <a:p>
            <a:pPr algn="ctr"/>
            <a:r>
              <a:rPr lang="en-US" dirty="0" smtClean="0"/>
              <a:t>100%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54068" y="6389783"/>
            <a:ext cx="1101687" cy="121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8019522" y="6389783"/>
            <a:ext cx="1101687" cy="12118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953048" y="6081044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~ 0%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04871" y="1556729"/>
            <a:ext cx="477046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Why did they do this?</a:t>
            </a:r>
          </a:p>
          <a:p>
            <a:r>
              <a:rPr lang="en-US" sz="4000" dirty="0" smtClean="0"/>
              <a:t>To save weight; Less pressure means thinner (and lighter) Spacecraft walls</a:t>
            </a:r>
          </a:p>
          <a:p>
            <a:endParaRPr lang="en-US" sz="1600" dirty="0"/>
          </a:p>
          <a:p>
            <a:r>
              <a:rPr lang="en-US" sz="4000" dirty="0" smtClean="0"/>
              <a:t>What Problems Were Encountered?</a:t>
            </a:r>
            <a:endParaRPr lang="en-US" sz="4000" dirty="0"/>
          </a:p>
        </p:txBody>
      </p:sp>
      <p:pic>
        <p:nvPicPr>
          <p:cNvPr id="7170" name="Picture 2" descr="https://mix.msfc.nasa.gov/IMAGES/HIGH/930937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37"/>
          <a:stretch/>
        </p:blipFill>
        <p:spPr bwMode="auto">
          <a:xfrm>
            <a:off x="0" y="1"/>
            <a:ext cx="5221995" cy="686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901648" y="6081044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N2 – 0%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1420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londonhyperbaric.com/wp-content/uploads/2013/12/dci-treatm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84"/>
          <a:stretch/>
        </p:blipFill>
        <p:spPr bwMode="auto">
          <a:xfrm>
            <a:off x="0" y="-86758"/>
            <a:ext cx="12206690" cy="694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560723" y="1068636"/>
            <a:ext cx="50751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The Bends</a:t>
            </a:r>
          </a:p>
        </p:txBody>
      </p:sp>
    </p:spTree>
    <p:extLst>
      <p:ext uri="{BB962C8B-B14F-4D97-AF65-F5344CB8AC3E}">
        <p14:creationId xmlns:p14="http://schemas.microsoft.com/office/powerpoint/2010/main" val="4100903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kelsocartography.com/blog/wp-content/uploads/2009/01/apollo1fi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60"/>
          <a:stretch/>
        </p:blipFill>
        <p:spPr bwMode="auto">
          <a:xfrm>
            <a:off x="0" y="1"/>
            <a:ext cx="12192000" cy="6830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855287" y="253387"/>
            <a:ext cx="1336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Fire</a:t>
            </a:r>
          </a:p>
        </p:txBody>
      </p:sp>
    </p:spTree>
    <p:extLst>
      <p:ext uri="{BB962C8B-B14F-4D97-AF65-F5344CB8AC3E}">
        <p14:creationId xmlns:p14="http://schemas.microsoft.com/office/powerpoint/2010/main" val="1333845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images.buycostumes.com/mgen/merchandiser/61350.jpg?zm=1600,1600,1,0,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05600" y="99153"/>
            <a:ext cx="50751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Is Oxygen all that’s Needed to Breathe?</a:t>
            </a:r>
          </a:p>
        </p:txBody>
      </p:sp>
    </p:spTree>
    <p:extLst>
      <p:ext uri="{BB962C8B-B14F-4D97-AF65-F5344CB8AC3E}">
        <p14:creationId xmlns:p14="http://schemas.microsoft.com/office/powerpoint/2010/main" val="322589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geekalerts.com/u/Fred-and-Friends-Duck-Duck-Drink-Straw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09" y="0"/>
            <a:ext cx="710119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2598" y="4351664"/>
            <a:ext cx="470787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If there is no air, can you drink using a straw?</a:t>
            </a:r>
          </a:p>
        </p:txBody>
      </p:sp>
    </p:spTree>
    <p:extLst>
      <p:ext uri="{BB962C8B-B14F-4D97-AF65-F5344CB8AC3E}">
        <p14:creationId xmlns:p14="http://schemas.microsoft.com/office/powerpoint/2010/main" val="354395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00511" y="242372"/>
            <a:ext cx="4707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No, you are not “Sucking” the liquid</a:t>
            </a:r>
          </a:p>
        </p:txBody>
      </p:sp>
      <p:pic>
        <p:nvPicPr>
          <p:cNvPr id="12290" name="Picture 2" descr="http://4.bp.blogspot.com/-Sc1YtRm9PCw/VFlIEVtqshI/AAAAAAAAAEc/Ixydgo0OwzY/s1600/clip_image001_000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660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300511" y="242372"/>
            <a:ext cx="47078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No, you are not “Sucking” the liquid</a:t>
            </a:r>
          </a:p>
          <a:p>
            <a:endParaRPr lang="en-US" sz="4400" dirty="0"/>
          </a:p>
          <a:p>
            <a:r>
              <a:rPr lang="en-US" sz="4400" dirty="0" smtClean="0"/>
              <a:t>Pressure is needed so you can Breathe Properly</a:t>
            </a:r>
          </a:p>
        </p:txBody>
      </p:sp>
      <p:pic>
        <p:nvPicPr>
          <p:cNvPr id="12290" name="Picture 2" descr="http://4.bp.blogspot.com/-Sc1YtRm9PCw/VFlIEVtqshI/AAAAAAAAAEc/Ixydgo0OwzY/s1600/clip_image001_000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86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1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img0.mxstatic.com/wallpapers/e9dc148d426e26b26df7a96abebe5585_large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8"/>
          <a:stretch/>
        </p:blipFill>
        <p:spPr bwMode="auto">
          <a:xfrm>
            <a:off x="0" y="-77118"/>
            <a:ext cx="12192000" cy="693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890612" y="0"/>
            <a:ext cx="28566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Temperature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443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cache.boston.com/universal/site_graphics/blogs/bigpicture/iss_11_24/i26_10656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29"/>
          <a:stretch/>
        </p:blipFill>
        <p:spPr bwMode="auto">
          <a:xfrm>
            <a:off x="0" y="0"/>
            <a:ext cx="12192000" cy="688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62660" y="4450814"/>
            <a:ext cx="46584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Sunlight Temperature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Can be 260C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623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spacecenter.org/wp-content/uploads/2013/04/astronaut_main_b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00"/>
          <a:stretch/>
        </p:blipFill>
        <p:spPr bwMode="auto">
          <a:xfrm>
            <a:off x="0" y="0"/>
            <a:ext cx="12192000" cy="684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>
                <a:solidFill>
                  <a:schemeClr val="bg1"/>
                </a:solidFill>
              </a:rPr>
              <a:t>  Survival in Space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5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www.bhmpics.com/walls/earth_seen_from_iss-othe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1"/>
          <a:stretch/>
        </p:blipFill>
        <p:spPr bwMode="auto">
          <a:xfrm>
            <a:off x="-543499" y="0"/>
            <a:ext cx="12735499" cy="684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95710" y="440675"/>
            <a:ext cx="48699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Darkness Temperature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Can be -130C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795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60953" y="1547764"/>
            <a:ext cx="320590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ISS Orbits the Earth Every 90 Minutes</a:t>
            </a:r>
          </a:p>
          <a:p>
            <a:r>
              <a:rPr lang="en-US" sz="4000" dirty="0" smtClean="0"/>
              <a:t>Sunlight &amp; Darkness 16 Times/Day</a:t>
            </a:r>
            <a:endParaRPr lang="en-US" sz="4000" dirty="0"/>
          </a:p>
        </p:txBody>
      </p:sp>
      <p:pic>
        <p:nvPicPr>
          <p:cNvPr id="31746" name="Picture 2" descr="http://www.skyandtelescope.com/wp-content/uploads/ISS-orbit-in-M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954178" cy="688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skyandtelescope.com/wp-content/uploads/ISS-orbit-in-May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725" r="60919"/>
          <a:stretch/>
        </p:blipFill>
        <p:spPr bwMode="auto">
          <a:xfrm>
            <a:off x="4594034" y="6380602"/>
            <a:ext cx="3260993" cy="50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747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www.iainclaridge.co.uk/blog/wp-content/uploads/0310/cosmic_bubbl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57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71749" y="77119"/>
            <a:ext cx="470787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If water floats 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in Space, 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How do you </a:t>
            </a:r>
          </a:p>
          <a:p>
            <a:r>
              <a:rPr lang="en-US" sz="4400" dirty="0" smtClean="0">
                <a:solidFill>
                  <a:schemeClr val="bg1"/>
                </a:solidFill>
              </a:rPr>
              <a:t>Drink it?</a:t>
            </a:r>
          </a:p>
        </p:txBody>
      </p:sp>
    </p:spTree>
    <p:extLst>
      <p:ext uri="{BB962C8B-B14F-4D97-AF65-F5344CB8AC3E}">
        <p14:creationId xmlns:p14="http://schemas.microsoft.com/office/powerpoint/2010/main" val="312402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rocketcityspacepioneers.com/img/what-do-astronauts-eat-in-space-brian-duff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9730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64077" y="2930488"/>
            <a:ext cx="4707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Where does this Water come from?</a:t>
            </a:r>
          </a:p>
        </p:txBody>
      </p:sp>
    </p:spTree>
    <p:extLst>
      <p:ext uri="{BB962C8B-B14F-4D97-AF65-F5344CB8AC3E}">
        <p14:creationId xmlns:p14="http://schemas.microsoft.com/office/powerpoint/2010/main" val="677515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i0.wp.com/www.universetoday.com/wp-content/uploads/2013/04/nasa_water_treatment_syste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761" y="0"/>
            <a:ext cx="93042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5649" y="495761"/>
            <a:ext cx="2570603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ISS Water Recycling System</a:t>
            </a:r>
            <a:endParaRPr lang="en-US" sz="4400" dirty="0"/>
          </a:p>
          <a:p>
            <a:endParaRPr lang="en-US" sz="4400" dirty="0" smtClean="0"/>
          </a:p>
          <a:p>
            <a:r>
              <a:rPr lang="en-US" sz="3600" dirty="0" smtClean="0"/>
              <a:t>Where does the water that is “</a:t>
            </a:r>
            <a:r>
              <a:rPr lang="en-US" sz="3600" dirty="0" err="1" smtClean="0"/>
              <a:t>Rycycled</a:t>
            </a:r>
            <a:r>
              <a:rPr lang="en-US" sz="3600" dirty="0" smtClean="0"/>
              <a:t>” come from?</a:t>
            </a:r>
          </a:p>
        </p:txBody>
      </p:sp>
    </p:spTree>
    <p:extLst>
      <p:ext uri="{BB962C8B-B14F-4D97-AF65-F5344CB8AC3E}">
        <p14:creationId xmlns:p14="http://schemas.microsoft.com/office/powerpoint/2010/main" val="1896637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i0.wp.com/www.universetoday.com/wp-content/uploads/2013/04/nasa_water_treatment_syste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761" y="0"/>
            <a:ext cx="93042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5649" y="495761"/>
            <a:ext cx="257060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ISS Water Recycling System</a:t>
            </a:r>
          </a:p>
          <a:p>
            <a:endParaRPr lang="en-US" sz="4400" dirty="0" smtClean="0"/>
          </a:p>
          <a:p>
            <a:endParaRPr lang="en-US" sz="4400" dirty="0"/>
          </a:p>
          <a:p>
            <a:r>
              <a:rPr lang="en-US" sz="3600" dirty="0" smtClean="0"/>
              <a:t>Water Loss: </a:t>
            </a:r>
          </a:p>
          <a:p>
            <a:r>
              <a:rPr lang="en-US" sz="3600" dirty="0" smtClean="0"/>
              <a:t>50% Sweat</a:t>
            </a:r>
          </a:p>
          <a:p>
            <a:r>
              <a:rPr lang="en-US" sz="3600" dirty="0" smtClean="0"/>
              <a:t>30% Breath</a:t>
            </a:r>
          </a:p>
          <a:p>
            <a:r>
              <a:rPr lang="en-US" sz="3600" dirty="0" smtClean="0"/>
              <a:t>20% Urine</a:t>
            </a:r>
          </a:p>
        </p:txBody>
      </p:sp>
    </p:spTree>
    <p:extLst>
      <p:ext uri="{BB962C8B-B14F-4D97-AF65-F5344CB8AC3E}">
        <p14:creationId xmlns:p14="http://schemas.microsoft.com/office/powerpoint/2010/main" val="3142031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://therealgunguys.co/wp-content/uploads/2015/01/simple-bushcraft-distillation-me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05" b="13294"/>
          <a:stretch/>
        </p:blipFill>
        <p:spPr bwMode="auto">
          <a:xfrm>
            <a:off x="0" y="0"/>
            <a:ext cx="1235653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44010" y="99154"/>
            <a:ext cx="45125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Boil “Dirty” Water to Make Steam</a:t>
            </a:r>
            <a:endParaRPr lang="en-US" sz="36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486741" y="3589664"/>
            <a:ext cx="410046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Condense Clean H2O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645022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SpaceFoodSkylabTra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19"/>
          <a:stretch/>
        </p:blipFill>
        <p:spPr bwMode="auto">
          <a:xfrm>
            <a:off x="0" y="1"/>
            <a:ext cx="12192000" cy="685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5649" y="495761"/>
            <a:ext cx="31875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Food</a:t>
            </a:r>
          </a:p>
        </p:txBody>
      </p:sp>
    </p:spTree>
    <p:extLst>
      <p:ext uri="{BB962C8B-B14F-4D97-AF65-F5344CB8AC3E}">
        <p14:creationId xmlns:p14="http://schemas.microsoft.com/office/powerpoint/2010/main" val="596788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qph.is.quoracdn.net/main-qimg-7272936edb5af8eb67477851cd274b58?convert_to_webp=tru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" r="4392"/>
          <a:stretch/>
        </p:blipFill>
        <p:spPr bwMode="auto">
          <a:xfrm>
            <a:off x="0" y="0"/>
            <a:ext cx="84058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629881" y="352541"/>
            <a:ext cx="31875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Astronauts need the same number of Calories in Space as on Earth but…</a:t>
            </a:r>
          </a:p>
        </p:txBody>
      </p:sp>
    </p:spTree>
    <p:extLst>
      <p:ext uri="{BB962C8B-B14F-4D97-AF65-F5344CB8AC3E}">
        <p14:creationId xmlns:p14="http://schemas.microsoft.com/office/powerpoint/2010/main" val="273016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Apollo-Soyuz Toasting in 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24246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905303" y="209321"/>
            <a:ext cx="318754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dirty="0" smtClean="0">
                <a:solidFill>
                  <a:srgbClr val="FF0000"/>
                </a:solidFill>
              </a:rPr>
              <a:t>Astronauts Lose Their Sense of Smell and Taste in Space</a:t>
            </a:r>
          </a:p>
          <a:p>
            <a:pPr algn="r"/>
            <a:endParaRPr lang="en-US" sz="4400" dirty="0">
              <a:solidFill>
                <a:srgbClr val="FF0000"/>
              </a:solidFill>
            </a:endParaRPr>
          </a:p>
          <a:p>
            <a:pPr algn="r"/>
            <a:r>
              <a:rPr lang="en-US" sz="4400" dirty="0" smtClean="0">
                <a:solidFill>
                  <a:srgbClr val="FF0000"/>
                </a:solidFill>
              </a:rPr>
              <a:t>They Want Spicy Food!</a:t>
            </a:r>
          </a:p>
        </p:txBody>
      </p:sp>
    </p:spTree>
    <p:extLst>
      <p:ext uri="{BB962C8B-B14F-4D97-AF65-F5344CB8AC3E}">
        <p14:creationId xmlns:p14="http://schemas.microsoft.com/office/powerpoint/2010/main" val="3106053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nasa.gov/images/content/143942main_ISS_confi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6" b="4100"/>
          <a:stretch/>
        </p:blipFill>
        <p:spPr bwMode="auto">
          <a:xfrm>
            <a:off x="0" y="1"/>
            <a:ext cx="12192000" cy="686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0312" y="5980176"/>
            <a:ext cx="4032504" cy="886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317394"/>
            <a:ext cx="370166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rgbClr val="FF0000"/>
                </a:solidFill>
              </a:rPr>
              <a:t>ISS Parts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65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culinaryschools.org/images/food-prep-majors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84" b="9575"/>
          <a:stretch/>
        </p:blipFill>
        <p:spPr bwMode="auto">
          <a:xfrm>
            <a:off x="0" y="-1"/>
            <a:ext cx="12192000" cy="6863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0"/>
            <a:ext cx="318754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FF00"/>
                </a:solidFill>
              </a:rPr>
              <a:t>Food Preparation is Impossible with NO GRAVITY</a:t>
            </a:r>
          </a:p>
        </p:txBody>
      </p:sp>
    </p:spTree>
    <p:extLst>
      <p:ext uri="{BB962C8B-B14F-4D97-AF65-F5344CB8AC3E}">
        <p14:creationId xmlns:p14="http://schemas.microsoft.com/office/powerpoint/2010/main" val="1212859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cosmesys.com/blog/wp-content/uploads/2014/12/NASA_space_fa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836" y="0"/>
            <a:ext cx="9904164" cy="685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5028" y="154237"/>
            <a:ext cx="31875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Gravity</a:t>
            </a:r>
          </a:p>
        </p:txBody>
      </p:sp>
    </p:spTree>
    <p:extLst>
      <p:ext uri="{BB962C8B-B14F-4D97-AF65-F5344CB8AC3E}">
        <p14:creationId xmlns:p14="http://schemas.microsoft.com/office/powerpoint/2010/main" val="843297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4253" t="19017" r="44333" b="32112"/>
          <a:stretch/>
        </p:blipFill>
        <p:spPr>
          <a:xfrm>
            <a:off x="0" y="0"/>
            <a:ext cx="9342304" cy="6861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0438" y="0"/>
            <a:ext cx="26587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Humans need 20 – 30% Earth Gravity to Move Efficiently</a:t>
            </a:r>
          </a:p>
        </p:txBody>
      </p:sp>
    </p:spTree>
    <p:extLst>
      <p:ext uri="{BB962C8B-B14F-4D97-AF65-F5344CB8AC3E}">
        <p14:creationId xmlns:p14="http://schemas.microsoft.com/office/powerpoint/2010/main" val="2046719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www.nasa.gov/mission_pages/station/research/experiments/VO2max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0" b="12749"/>
          <a:stretch/>
        </p:blipFill>
        <p:spPr bwMode="auto">
          <a:xfrm>
            <a:off x="0" y="0"/>
            <a:ext cx="12214021" cy="684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386370" y="2686491"/>
            <a:ext cx="26587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Astronauts Exercise 2.5 Hours Per Day to Stay Healthy</a:t>
            </a:r>
          </a:p>
        </p:txBody>
      </p:sp>
    </p:spTree>
    <p:extLst>
      <p:ext uri="{BB962C8B-B14F-4D97-AF65-F5344CB8AC3E}">
        <p14:creationId xmlns:p14="http://schemas.microsoft.com/office/powerpoint/2010/main" val="274688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0503" y="0"/>
            <a:ext cx="11743983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Problems Astronauts Get In/From Weightlessness: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High Blood Pressure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Space Sickness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Lower Red Blood Cell Count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Compromised Immune System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Back Aches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Muscle Loss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Vision Problems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Body Odor (Difficult to wash)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smtClean="0"/>
              <a:t>Poor Balance &amp; Orientation</a:t>
            </a:r>
          </a:p>
        </p:txBody>
      </p:sp>
    </p:spTree>
    <p:extLst>
      <p:ext uri="{BB962C8B-B14F-4D97-AF65-F5344CB8AC3E}">
        <p14:creationId xmlns:p14="http://schemas.microsoft.com/office/powerpoint/2010/main" val="2345006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i.space.com/images/i/000/018/496/i02/mae-jemison.jpg?13396921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783" y="15874"/>
            <a:ext cx="10353217" cy="684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55292"/>
            <a:ext cx="4661079" cy="4758055"/>
          </a:xfrm>
        </p:spPr>
        <p:txBody>
          <a:bodyPr>
            <a:normAutofit lnSpcReduction="10000"/>
          </a:bodyPr>
          <a:lstStyle/>
          <a:p>
            <a:r>
              <a:rPr lang="en-US" sz="5400" dirty="0" smtClean="0"/>
              <a:t>Oxygen</a:t>
            </a:r>
          </a:p>
          <a:p>
            <a:r>
              <a:rPr lang="en-US" sz="5400" dirty="0" smtClean="0"/>
              <a:t>Pressure</a:t>
            </a:r>
          </a:p>
          <a:p>
            <a:r>
              <a:rPr lang="en-US" sz="5400" dirty="0" smtClean="0"/>
              <a:t>Temperature</a:t>
            </a:r>
          </a:p>
          <a:p>
            <a:r>
              <a:rPr lang="en-US" sz="5400" dirty="0" smtClean="0"/>
              <a:t>Water</a:t>
            </a:r>
          </a:p>
          <a:p>
            <a:r>
              <a:rPr lang="en-US" sz="5400" dirty="0" smtClean="0"/>
              <a:t>Food</a:t>
            </a:r>
          </a:p>
          <a:p>
            <a:r>
              <a:rPr lang="en-US" sz="5400" dirty="0" smtClean="0"/>
              <a:t>Gravity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78374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4861" t="29793" r="49324" b="23716"/>
          <a:stretch/>
        </p:blipFill>
        <p:spPr>
          <a:xfrm>
            <a:off x="242372" y="154236"/>
            <a:ext cx="5695720" cy="63840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142342" y="4935557"/>
            <a:ext cx="2302525" cy="1602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69436" y="429658"/>
            <a:ext cx="442262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 = 10.5 Minutes – In Orbit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 = 9 Minutes – External Tank Separation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T = 2 Minutes – Boosters Separate</a:t>
            </a:r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/>
              <a:t>T = 1 Minute – Rockets at Full Power</a:t>
            </a:r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T = 0 - Launch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42372" y="341523"/>
            <a:ext cx="33566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 smtClean="0"/>
              <a:t>Shuttle to </a:t>
            </a:r>
          </a:p>
          <a:p>
            <a:pPr algn="l"/>
            <a:r>
              <a:rPr lang="en-US" dirty="0" smtClean="0"/>
              <a:t>Orbit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878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142342" y="4935557"/>
            <a:ext cx="2302525" cy="16027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2" b="19760"/>
          <a:stretch/>
        </p:blipFill>
        <p:spPr>
          <a:xfrm>
            <a:off x="0" y="0"/>
            <a:ext cx="12192000" cy="6872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13826" y="4531494"/>
            <a:ext cx="426270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0.3%  of the Cost of 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A Rocket Flight is 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Fuel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246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76385" y="0"/>
            <a:ext cx="1129588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What Do We Need to Survive in Space</a:t>
            </a:r>
            <a:endParaRPr lang="en-US" dirty="0"/>
          </a:p>
        </p:txBody>
      </p:sp>
      <p:pic>
        <p:nvPicPr>
          <p:cNvPr id="2" name="Picture 2" descr="http://www.kitgraf.com/images/icons/picture-icon-with-question-mark-free-icons-vector-down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215" y="1325563"/>
            <a:ext cx="5292228" cy="529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40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76385" y="0"/>
            <a:ext cx="1129588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Air</a:t>
            </a:r>
          </a:p>
        </p:txBody>
      </p:sp>
      <p:pic>
        <p:nvPicPr>
          <p:cNvPr id="4098" name="Picture 2" descr="http://sciences.physiques.perso.neuf.fr/illustrations/Air%20Composition%20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63330" y="1325563"/>
            <a:ext cx="8133055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04184" y="1839817"/>
            <a:ext cx="45680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 do we need from “Air” to Survive?</a:t>
            </a:r>
          </a:p>
        </p:txBody>
      </p:sp>
    </p:spTree>
    <p:extLst>
      <p:ext uri="{BB962C8B-B14F-4D97-AF65-F5344CB8AC3E}">
        <p14:creationId xmlns:p14="http://schemas.microsoft.com/office/powerpoint/2010/main" val="365962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76385" y="0"/>
            <a:ext cx="11295888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Air</a:t>
            </a:r>
          </a:p>
        </p:txBody>
      </p:sp>
      <p:pic>
        <p:nvPicPr>
          <p:cNvPr id="4098" name="Picture 2" descr="http://sciences.physiques.perso.neuf.fr/illustrations/Air%20Composition%202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2"/>
          <a:stretch/>
        </p:blipFill>
        <p:spPr bwMode="auto">
          <a:xfrm>
            <a:off x="63330" y="1325563"/>
            <a:ext cx="8133055" cy="553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04184" y="1839817"/>
            <a:ext cx="456809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What do we need from “Air” to Survive?</a:t>
            </a:r>
          </a:p>
          <a:p>
            <a:endParaRPr lang="en-US" sz="4400" dirty="0"/>
          </a:p>
          <a:p>
            <a:r>
              <a:rPr lang="en-US" sz="4400" dirty="0" smtClean="0">
                <a:solidFill>
                  <a:srgbClr val="00B050"/>
                </a:solidFill>
              </a:rPr>
              <a:t>Just Oxygen </a:t>
            </a:r>
          </a:p>
          <a:p>
            <a:r>
              <a:rPr lang="en-US" sz="4400" dirty="0" smtClean="0">
                <a:solidFill>
                  <a:srgbClr val="00B050"/>
                </a:solidFill>
              </a:rPr>
              <a:t>– 1/5</a:t>
            </a:r>
            <a:r>
              <a:rPr lang="en-US" sz="4400" baseline="30000" dirty="0" smtClean="0">
                <a:solidFill>
                  <a:srgbClr val="00B050"/>
                </a:solidFill>
              </a:rPr>
              <a:t>th</a:t>
            </a:r>
            <a:r>
              <a:rPr lang="en-US" sz="4400" dirty="0" smtClean="0">
                <a:solidFill>
                  <a:srgbClr val="00B050"/>
                </a:solidFill>
              </a:rPr>
              <a:t> of Air at </a:t>
            </a:r>
          </a:p>
          <a:p>
            <a:r>
              <a:rPr lang="en-US" sz="4400" dirty="0" smtClean="0">
                <a:solidFill>
                  <a:srgbClr val="00B050"/>
                </a:solidFill>
              </a:rPr>
              <a:t>Sea Level</a:t>
            </a:r>
          </a:p>
        </p:txBody>
      </p:sp>
    </p:spTree>
    <p:extLst>
      <p:ext uri="{BB962C8B-B14F-4D97-AF65-F5344CB8AC3E}">
        <p14:creationId xmlns:p14="http://schemas.microsoft.com/office/powerpoint/2010/main" val="1281246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116896" y="440675"/>
            <a:ext cx="507510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Oxygen Mask Increases Oxygen to Sea Level Amount</a:t>
            </a:r>
          </a:p>
        </p:txBody>
      </p:sp>
      <p:pic>
        <p:nvPicPr>
          <p:cNvPr id="5122" name="Picture 2" descr="US pilot in the cockpit of a P-51C Mustang fighter, China, 1943-194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1"/>
          <a:stretch/>
        </p:blipFill>
        <p:spPr bwMode="auto">
          <a:xfrm>
            <a:off x="0" y="0"/>
            <a:ext cx="69099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176569" y="4043190"/>
            <a:ext cx="1101687" cy="246777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O2</a:t>
            </a:r>
          </a:p>
          <a:p>
            <a:pPr algn="ctr"/>
            <a:r>
              <a:rPr lang="en-US" dirty="0" smtClean="0"/>
              <a:t>40%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58580" y="2776251"/>
            <a:ext cx="1101687" cy="3734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N2</a:t>
            </a:r>
          </a:p>
          <a:p>
            <a:pPr algn="ctr"/>
            <a:r>
              <a:rPr lang="en-US" dirty="0" smtClean="0"/>
              <a:t>59%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654448" y="6312665"/>
            <a:ext cx="1101687" cy="19830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608229" y="5943333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~ 1%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826886" y="2776251"/>
            <a:ext cx="22696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At 4,000m</a:t>
            </a:r>
          </a:p>
          <a:p>
            <a:r>
              <a:rPr lang="en-US" sz="3200" dirty="0" smtClean="0"/>
              <a:t>Air Pressure</a:t>
            </a:r>
          </a:p>
          <a:p>
            <a:r>
              <a:rPr lang="en-US" sz="3200" dirty="0" smtClean="0"/>
              <a:t>is ½ Sea Level</a:t>
            </a:r>
          </a:p>
          <a:p>
            <a:r>
              <a:rPr lang="en-US" sz="3200" dirty="0" smtClean="0"/>
              <a:t>- Double Oxygen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1079487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3175</TotalTime>
  <Words>465</Words>
  <Application>Microsoft Macintosh PowerPoint</Application>
  <PresentationFormat>Custom</PresentationFormat>
  <Paragraphs>119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Instruments Used in Space Exploration</dc:title>
  <dc:creator>Patience Brown</dc:creator>
  <cp:lastModifiedBy>Michael Predko</cp:lastModifiedBy>
  <cp:revision>58</cp:revision>
  <dcterms:created xsi:type="dcterms:W3CDTF">2015-03-29T21:30:31Z</dcterms:created>
  <dcterms:modified xsi:type="dcterms:W3CDTF">2015-06-09T16:12:07Z</dcterms:modified>
</cp:coreProperties>
</file>